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74" r:id="rId3"/>
    <p:sldId id="257" r:id="rId4"/>
    <p:sldId id="261" r:id="rId5"/>
    <p:sldId id="275" r:id="rId6"/>
    <p:sldId id="258" r:id="rId7"/>
    <p:sldId id="259" r:id="rId8"/>
    <p:sldId id="262" r:id="rId9"/>
    <p:sldId id="263" r:id="rId10"/>
    <p:sldId id="264" r:id="rId11"/>
    <p:sldId id="265" r:id="rId12"/>
    <p:sldId id="268" r:id="rId13"/>
    <p:sldId id="269" r:id="rId14"/>
    <p:sldId id="270" r:id="rId15"/>
    <p:sldId id="271" r:id="rId16"/>
    <p:sldId id="272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3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A6221-D53A-4B4E-8A92-F648DF0C82A6}" type="datetimeFigureOut">
              <a:rPr lang="en-GB" smtClean="0"/>
              <a:t>27/01/2017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F6468-6CA6-4586-9E95-7CB3B610F4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25675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A6221-D53A-4B4E-8A92-F648DF0C82A6}" type="datetimeFigureOut">
              <a:rPr lang="en-GB" smtClean="0"/>
              <a:t>27/01/2017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F6468-6CA6-4586-9E95-7CB3B610F4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69723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A6221-D53A-4B4E-8A92-F648DF0C82A6}" type="datetimeFigureOut">
              <a:rPr lang="en-GB" smtClean="0"/>
              <a:t>27/01/2017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F6468-6CA6-4586-9E95-7CB3B610F4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63442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A6221-D53A-4B4E-8A92-F648DF0C82A6}" type="datetimeFigureOut">
              <a:rPr lang="en-GB" smtClean="0"/>
              <a:t>27/01/2017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F6468-6CA6-4586-9E95-7CB3B610F4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06229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A6221-D53A-4B4E-8A92-F648DF0C82A6}" type="datetimeFigureOut">
              <a:rPr lang="en-GB" smtClean="0"/>
              <a:t>27/01/2017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F6468-6CA6-4586-9E95-7CB3B610F4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05121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A6221-D53A-4B4E-8A92-F648DF0C82A6}" type="datetimeFigureOut">
              <a:rPr lang="en-GB" smtClean="0"/>
              <a:t>27/01/2017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F6468-6CA6-4586-9E95-7CB3B610F4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1175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A6221-D53A-4B4E-8A92-F648DF0C82A6}" type="datetimeFigureOut">
              <a:rPr lang="en-GB" smtClean="0"/>
              <a:t>27/01/2017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F6468-6CA6-4586-9E95-7CB3B610F4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82193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A6221-D53A-4B4E-8A92-F648DF0C82A6}" type="datetimeFigureOut">
              <a:rPr lang="en-GB" smtClean="0"/>
              <a:t>27/01/2017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F6468-6CA6-4586-9E95-7CB3B610F4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4841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A6221-D53A-4B4E-8A92-F648DF0C82A6}" type="datetimeFigureOut">
              <a:rPr lang="en-GB" smtClean="0"/>
              <a:t>27/01/2017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F6468-6CA6-4586-9E95-7CB3B610F4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22245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A6221-D53A-4B4E-8A92-F648DF0C82A6}" type="datetimeFigureOut">
              <a:rPr lang="en-GB" smtClean="0"/>
              <a:t>27/01/2017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F6468-6CA6-4586-9E95-7CB3B610F4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04575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A6221-D53A-4B4E-8A92-F648DF0C82A6}" type="datetimeFigureOut">
              <a:rPr lang="en-GB" smtClean="0"/>
              <a:t>27/01/2017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F6468-6CA6-4586-9E95-7CB3B610F4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9548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8A6221-D53A-4B4E-8A92-F648DF0C82A6}" type="datetimeFigureOut">
              <a:rPr lang="en-GB" smtClean="0"/>
              <a:t>27/01/2017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6F6468-6CA6-4586-9E95-7CB3B610F4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25922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8801034"/>
              </p:ext>
            </p:extLst>
          </p:nvPr>
        </p:nvGraphicFramePr>
        <p:xfrm>
          <a:off x="611560" y="404664"/>
          <a:ext cx="8208912" cy="28910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2228"/>
                <a:gridCol w="2052228"/>
                <a:gridCol w="2052228"/>
                <a:gridCol w="2052228"/>
              </a:tblGrid>
              <a:tr h="912101">
                <a:tc>
                  <a:txBody>
                    <a:bodyPr/>
                    <a:lstStyle/>
                    <a:p>
                      <a:pPr algn="ctr"/>
                      <a:r>
                        <a:rPr lang="en-GB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Census for England       and Wales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000" dirty="0" smtClean="0"/>
                        <a:t>2001</a:t>
                      </a:r>
                      <a:endParaRPr lang="en-GB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4000" dirty="0" smtClean="0"/>
                        <a:t>2011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smtClean="0"/>
                        <a:t>% Change</a:t>
                      </a:r>
                      <a:endParaRPr lang="en-GB" sz="3200" dirty="0"/>
                    </a:p>
                  </a:txBody>
                  <a:tcPr/>
                </a:tc>
              </a:tr>
              <a:tr h="912101">
                <a:tc>
                  <a:txBody>
                    <a:bodyPr/>
                    <a:lstStyle/>
                    <a:p>
                      <a:pPr algn="ctr"/>
                      <a:r>
                        <a:rPr lang="en-GB" sz="3200" dirty="0" smtClean="0"/>
                        <a:t>Christian</a:t>
                      </a:r>
                      <a:endParaRPr lang="en-GB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 smtClean="0"/>
                        <a:t>71.7%</a:t>
                      </a:r>
                      <a:endParaRPr lang="en-GB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 smtClean="0"/>
                        <a:t>59.3%</a:t>
                      </a:r>
                    </a:p>
                    <a:p>
                      <a:pPr algn="ctr"/>
                      <a:endParaRPr lang="en-GB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 smtClean="0"/>
                        <a:t>-12.4%</a:t>
                      </a:r>
                      <a:endParaRPr lang="en-GB" sz="3200" dirty="0"/>
                    </a:p>
                  </a:txBody>
                  <a:tcPr/>
                </a:tc>
              </a:tr>
              <a:tr h="912101">
                <a:tc>
                  <a:txBody>
                    <a:bodyPr/>
                    <a:lstStyle/>
                    <a:p>
                      <a:pPr algn="ctr"/>
                      <a:r>
                        <a:rPr lang="en-GB" sz="3200" dirty="0" smtClean="0"/>
                        <a:t>No religion</a:t>
                      </a:r>
                      <a:endParaRPr lang="en-GB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 smtClean="0"/>
                        <a:t>14.8%</a:t>
                      </a:r>
                      <a:endParaRPr lang="en-GB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 smtClean="0"/>
                        <a:t>25.1%</a:t>
                      </a:r>
                      <a:endParaRPr lang="en-GB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 smtClean="0"/>
                        <a:t>+10.3%</a:t>
                      </a:r>
                      <a:endParaRPr lang="en-GB" sz="32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5426299"/>
              </p:ext>
            </p:extLst>
          </p:nvPr>
        </p:nvGraphicFramePr>
        <p:xfrm>
          <a:off x="611560" y="3429000"/>
          <a:ext cx="8208912" cy="18242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2228"/>
                <a:gridCol w="2052228"/>
                <a:gridCol w="2052228"/>
                <a:gridCol w="2052228"/>
              </a:tblGrid>
              <a:tr h="912101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British Social Attitudes Survey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000" dirty="0" smtClean="0"/>
                        <a:t>1983</a:t>
                      </a:r>
                      <a:endParaRPr lang="en-GB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4000" dirty="0" smtClean="0"/>
                        <a:t>2014</a:t>
                      </a:r>
                      <a:endParaRPr lang="en-GB" sz="40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smtClean="0"/>
                        <a:t>% Change</a:t>
                      </a:r>
                      <a:endParaRPr lang="en-GB" sz="3200" dirty="0"/>
                    </a:p>
                  </a:txBody>
                  <a:tcPr/>
                </a:tc>
              </a:tr>
              <a:tr h="912101">
                <a:tc>
                  <a:txBody>
                    <a:bodyPr/>
                    <a:lstStyle/>
                    <a:p>
                      <a:pPr algn="ctr"/>
                      <a:r>
                        <a:rPr lang="en-GB" sz="3200" dirty="0" smtClean="0"/>
                        <a:t>No religion</a:t>
                      </a:r>
                      <a:endParaRPr lang="en-GB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 smtClean="0"/>
                        <a:t>31.4%</a:t>
                      </a:r>
                      <a:endParaRPr lang="en-GB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 smtClean="0"/>
                        <a:t>48.5%</a:t>
                      </a:r>
                      <a:endParaRPr lang="en-GB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 smtClean="0"/>
                        <a:t>+</a:t>
                      </a:r>
                      <a:r>
                        <a:rPr lang="en-GB" sz="3200" dirty="0" smtClean="0"/>
                        <a:t>17.1%</a:t>
                      </a:r>
                      <a:endParaRPr lang="en-GB" sz="32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5543166"/>
              </p:ext>
            </p:extLst>
          </p:nvPr>
        </p:nvGraphicFramePr>
        <p:xfrm>
          <a:off x="611560" y="5229200"/>
          <a:ext cx="8208912" cy="1066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2228"/>
                <a:gridCol w="2052228"/>
                <a:gridCol w="2052228"/>
                <a:gridCol w="2052228"/>
              </a:tblGrid>
              <a:tr h="912101">
                <a:tc>
                  <a:txBody>
                    <a:bodyPr/>
                    <a:lstStyle/>
                    <a:p>
                      <a:pPr algn="ctr"/>
                      <a:r>
                        <a:rPr lang="en-GB" sz="3200" b="0" dirty="0" smtClean="0">
                          <a:solidFill>
                            <a:schemeClr val="tx1"/>
                          </a:solidFill>
                        </a:rPr>
                        <a:t>Christian</a:t>
                      </a:r>
                      <a:endParaRPr lang="en-GB" sz="32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b="0" dirty="0" smtClean="0">
                          <a:solidFill>
                            <a:schemeClr val="tx1"/>
                          </a:solidFill>
                        </a:rPr>
                        <a:t>65.2%</a:t>
                      </a:r>
                      <a:endParaRPr lang="en-GB" sz="32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b="0" dirty="0" smtClean="0">
                          <a:solidFill>
                            <a:schemeClr val="tx1"/>
                          </a:solidFill>
                        </a:rPr>
                        <a:t>43.8%</a:t>
                      </a:r>
                      <a:endParaRPr lang="en-GB" sz="32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en-GB" sz="32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b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r>
                        <a:rPr lang="en-GB" sz="3200" b="0" dirty="0" smtClean="0">
                          <a:solidFill>
                            <a:schemeClr val="tx1"/>
                          </a:solidFill>
                        </a:rPr>
                        <a:t>21.4%</a:t>
                      </a:r>
                      <a:endParaRPr lang="en-GB" sz="32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42926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831112"/>
              </p:ext>
            </p:extLst>
          </p:nvPr>
        </p:nvGraphicFramePr>
        <p:xfrm>
          <a:off x="1524000" y="1397000"/>
          <a:ext cx="6096000" cy="1158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/>
                <a:gridCol w="2032000"/>
                <a:gridCol w="2032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3200" dirty="0" smtClean="0"/>
                        <a:t>Anglicans</a:t>
                      </a:r>
                      <a:endParaRPr lang="en-GB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 smtClean="0"/>
                        <a:t>1983</a:t>
                      </a:r>
                      <a:endParaRPr lang="en-GB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 smtClean="0"/>
                        <a:t>2014</a:t>
                      </a:r>
                      <a:endParaRPr lang="en-GB" sz="3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GB" sz="3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 smtClean="0"/>
                        <a:t>44.5%</a:t>
                      </a:r>
                      <a:endParaRPr lang="en-GB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 smtClean="0"/>
                        <a:t>19.0%</a:t>
                      </a:r>
                      <a:endParaRPr lang="en-GB" sz="32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9132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1674933"/>
              </p:ext>
            </p:extLst>
          </p:nvPr>
        </p:nvGraphicFramePr>
        <p:xfrm>
          <a:off x="251520" y="260648"/>
          <a:ext cx="8640960" cy="56106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160"/>
                <a:gridCol w="1440160"/>
                <a:gridCol w="1440160"/>
                <a:gridCol w="1440160"/>
                <a:gridCol w="1440160"/>
                <a:gridCol w="1440160"/>
              </a:tblGrid>
              <a:tr h="369041"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Denomination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2008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% change 2008-2013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2013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% change 2013-2020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2020 </a:t>
                      </a:r>
                      <a:r>
                        <a:rPr lang="en-GB" dirty="0" err="1" smtClean="0"/>
                        <a:t>est</a:t>
                      </a:r>
                      <a:endParaRPr lang="en-GB" dirty="0"/>
                    </a:p>
                  </a:txBody>
                  <a:tcPr/>
                </a:tc>
              </a:tr>
              <a:tr h="369041">
                <a:tc>
                  <a:txBody>
                    <a:bodyPr/>
                    <a:lstStyle/>
                    <a:p>
                      <a:r>
                        <a:rPr lang="en-GB" dirty="0" smtClean="0"/>
                        <a:t>Anglican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1,436,329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-5%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1,362,855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-9%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1,241,695</a:t>
                      </a:r>
                      <a:endParaRPr lang="en-GB" dirty="0"/>
                    </a:p>
                  </a:txBody>
                  <a:tcPr/>
                </a:tc>
              </a:tr>
              <a:tr h="369041">
                <a:tc>
                  <a:txBody>
                    <a:bodyPr/>
                    <a:lstStyle/>
                    <a:p>
                      <a:r>
                        <a:rPr lang="en-GB" dirty="0" smtClean="0"/>
                        <a:t>Baptist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208,488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-9%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189,152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-8%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174,873</a:t>
                      </a:r>
                      <a:endParaRPr lang="en-GB" dirty="0"/>
                    </a:p>
                  </a:txBody>
                  <a:tcPr/>
                </a:tc>
              </a:tr>
              <a:tr h="369041">
                <a:tc>
                  <a:txBody>
                    <a:bodyPr/>
                    <a:lstStyle/>
                    <a:p>
                      <a:r>
                        <a:rPr lang="en-GB" dirty="0" smtClean="0"/>
                        <a:t>Catholic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1,611,954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-13%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1,399,942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-19%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1,128,800</a:t>
                      </a:r>
                      <a:endParaRPr lang="en-GB" dirty="0"/>
                    </a:p>
                  </a:txBody>
                  <a:tcPr/>
                </a:tc>
              </a:tr>
              <a:tr h="369041">
                <a:tc>
                  <a:txBody>
                    <a:bodyPr/>
                    <a:lstStyle/>
                    <a:p>
                      <a:r>
                        <a:rPr lang="en-GB" dirty="0" smtClean="0"/>
                        <a:t>Independent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232,281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+3%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239,709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+4%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249,273</a:t>
                      </a:r>
                      <a:endParaRPr lang="en-GB" dirty="0"/>
                    </a:p>
                  </a:txBody>
                  <a:tcPr/>
                </a:tc>
              </a:tr>
              <a:tr h="369041">
                <a:tc>
                  <a:txBody>
                    <a:bodyPr/>
                    <a:lstStyle/>
                    <a:p>
                      <a:r>
                        <a:rPr lang="en-GB" dirty="0" smtClean="0"/>
                        <a:t>Methodist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270,832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-15%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231,357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-24%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176,160</a:t>
                      </a:r>
                      <a:endParaRPr lang="en-GB" dirty="0"/>
                    </a:p>
                  </a:txBody>
                  <a:tcPr/>
                </a:tc>
              </a:tr>
              <a:tr h="369041"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New churches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195,993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+9%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212,911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+10%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234,155</a:t>
                      </a:r>
                      <a:endParaRPr lang="en-GB" dirty="0"/>
                    </a:p>
                  </a:txBody>
                  <a:tcPr/>
                </a:tc>
              </a:tr>
              <a:tr h="369041">
                <a:tc>
                  <a:txBody>
                    <a:bodyPr/>
                    <a:lstStyle/>
                    <a:p>
                      <a:r>
                        <a:rPr lang="en-GB" dirty="0" smtClean="0"/>
                        <a:t>Orthodox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390,659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+19%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464,194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+11%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514,585</a:t>
                      </a:r>
                      <a:endParaRPr lang="en-GB" dirty="0"/>
                    </a:p>
                  </a:txBody>
                  <a:tcPr/>
                </a:tc>
              </a:tr>
              <a:tr h="369041">
                <a:tc>
                  <a:txBody>
                    <a:bodyPr/>
                    <a:lstStyle/>
                    <a:p>
                      <a:r>
                        <a:rPr lang="en-GB" dirty="0" smtClean="0"/>
                        <a:t>Pentecostal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358,370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+21%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432,687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+25%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541,954</a:t>
                      </a:r>
                      <a:endParaRPr lang="en-GB" dirty="0"/>
                    </a:p>
                  </a:txBody>
                  <a:tcPr/>
                </a:tc>
              </a:tr>
              <a:tr h="369041">
                <a:tc>
                  <a:txBody>
                    <a:bodyPr/>
                    <a:lstStyle/>
                    <a:p>
                      <a:r>
                        <a:rPr lang="en-GB" dirty="0" smtClean="0"/>
                        <a:t>Presbyterian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814,669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-20%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649,067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-30%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455,367</a:t>
                      </a:r>
                      <a:endParaRPr lang="en-GB" dirty="0"/>
                    </a:p>
                  </a:txBody>
                  <a:tcPr/>
                </a:tc>
              </a:tr>
              <a:tr h="369041"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Smaller groups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155,425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+18%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182,723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+16%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211,883</a:t>
                      </a:r>
                      <a:endParaRPr lang="en-GB" dirty="0"/>
                    </a:p>
                  </a:txBody>
                  <a:tcPr/>
                </a:tc>
              </a:tr>
              <a:tr h="369041"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Fresh expressions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19,300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+273%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71,900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+50%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108,200</a:t>
                      </a:r>
                      <a:endParaRPr lang="en-GB" dirty="0"/>
                    </a:p>
                  </a:txBody>
                  <a:tcPr/>
                </a:tc>
              </a:tr>
              <a:tr h="369041">
                <a:tc>
                  <a:txBody>
                    <a:bodyPr/>
                    <a:lstStyle/>
                    <a:p>
                      <a:r>
                        <a:rPr lang="en-GB" sz="2000" b="1" dirty="0" smtClean="0"/>
                        <a:t>ALL CHURCHES</a:t>
                      </a:r>
                      <a:endParaRPr lang="en-GB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/>
                        <a:t>5,694,300</a:t>
                      </a:r>
                      <a:endParaRPr lang="en-GB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/>
                        <a:t>-5%</a:t>
                      </a:r>
                      <a:endParaRPr lang="en-GB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/>
                        <a:t>5,436,497</a:t>
                      </a:r>
                      <a:endParaRPr lang="en-GB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/>
                        <a:t>-7%</a:t>
                      </a:r>
                      <a:endParaRPr lang="en-GB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/>
                        <a:t>5,036,945</a:t>
                      </a:r>
                      <a:endParaRPr lang="en-GB" sz="2000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13399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404664"/>
            <a:ext cx="82809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 smtClean="0"/>
              <a:t>London</a:t>
            </a:r>
          </a:p>
          <a:p>
            <a:endParaRPr lang="en-GB" sz="2800" b="1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4879312"/>
              </p:ext>
            </p:extLst>
          </p:nvPr>
        </p:nvGraphicFramePr>
        <p:xfrm>
          <a:off x="395535" y="1397000"/>
          <a:ext cx="8352930" cy="15279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84310"/>
                <a:gridCol w="2784310"/>
                <a:gridCol w="2784310"/>
              </a:tblGrid>
              <a:tr h="763972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600" dirty="0" smtClean="0"/>
                        <a:t>2005</a:t>
                      </a:r>
                      <a:endParaRPr lang="en-GB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600" dirty="0" smtClean="0"/>
                        <a:t>2012</a:t>
                      </a:r>
                      <a:endParaRPr lang="en-GB" sz="3600" dirty="0"/>
                    </a:p>
                  </a:txBody>
                  <a:tcPr/>
                </a:tc>
              </a:tr>
              <a:tr h="763972"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Church attendance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600" dirty="0" smtClean="0"/>
                        <a:t>620,000</a:t>
                      </a:r>
                      <a:endParaRPr lang="en-GB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600" dirty="0" smtClean="0"/>
                        <a:t>720,000</a:t>
                      </a:r>
                      <a:endParaRPr lang="en-GB" sz="36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8370870"/>
              </p:ext>
            </p:extLst>
          </p:nvPr>
        </p:nvGraphicFramePr>
        <p:xfrm>
          <a:off x="395536" y="3573016"/>
          <a:ext cx="8352930" cy="15279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84310"/>
                <a:gridCol w="2784310"/>
                <a:gridCol w="2784310"/>
              </a:tblGrid>
              <a:tr h="763972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 smtClean="0"/>
                        <a:t>Churches closing</a:t>
                      </a:r>
                      <a:endParaRPr lang="en-GB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 smtClean="0"/>
                        <a:t>Churches opening</a:t>
                      </a:r>
                      <a:endParaRPr lang="en-GB" sz="1800" dirty="0"/>
                    </a:p>
                  </a:txBody>
                  <a:tcPr/>
                </a:tc>
              </a:tr>
              <a:tr h="763972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2005-2012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600" dirty="0" smtClean="0"/>
                        <a:t>300</a:t>
                      </a:r>
                      <a:endParaRPr lang="en-GB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600" dirty="0" smtClean="0"/>
                        <a:t>1,000</a:t>
                      </a:r>
                      <a:endParaRPr lang="en-GB" sz="36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33722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0747933"/>
              </p:ext>
            </p:extLst>
          </p:nvPr>
        </p:nvGraphicFramePr>
        <p:xfrm>
          <a:off x="1524000" y="1397000"/>
          <a:ext cx="6096000" cy="103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/>
                        <a:t>Anglicans over 70</a:t>
                      </a:r>
                      <a:endParaRPr lang="en-GB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/>
                        <a:t>50%</a:t>
                      </a:r>
                      <a:endParaRPr lang="en-GB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/>
                        <a:t>Anglicans 16-25</a:t>
                      </a:r>
                      <a:endParaRPr lang="en-GB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/>
                        <a:t>5%</a:t>
                      </a:r>
                      <a:endParaRPr lang="en-GB" sz="28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9951386"/>
              </p:ext>
            </p:extLst>
          </p:nvPr>
        </p:nvGraphicFramePr>
        <p:xfrm>
          <a:off x="1547664" y="2852936"/>
          <a:ext cx="6096000" cy="2316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/>
                <a:gridCol w="2032000"/>
                <a:gridCol w="2032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/>
                        <a:t>Babies christened </a:t>
                      </a:r>
                      <a:endParaRPr lang="en-GB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/>
                        <a:t>1950</a:t>
                      </a:r>
                      <a:endParaRPr lang="en-GB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/>
                        <a:t>2011</a:t>
                      </a:r>
                      <a:endParaRPr lang="en-GB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/>
                        <a:t>in an Anglican church</a:t>
                      </a:r>
                      <a:endParaRPr lang="en-GB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2800" dirty="0" smtClean="0"/>
                    </a:p>
                    <a:p>
                      <a:pPr algn="ctr"/>
                      <a:r>
                        <a:rPr lang="en-GB" sz="2800" dirty="0" smtClean="0"/>
                        <a:t>67%</a:t>
                      </a:r>
                      <a:endParaRPr lang="en-GB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2800" dirty="0" smtClean="0"/>
                    </a:p>
                    <a:p>
                      <a:pPr algn="ctr"/>
                      <a:r>
                        <a:rPr lang="en-GB" sz="2800" dirty="0" smtClean="0"/>
                        <a:t>12%</a:t>
                      </a:r>
                      <a:endParaRPr lang="en-GB" sz="28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55838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332656"/>
            <a:ext cx="8568952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2000" b="1" u="sng" dirty="0" smtClean="0"/>
              <a:t>Immigrant assisted growth 2008-2013</a:t>
            </a:r>
          </a:p>
          <a:p>
            <a:pPr>
              <a:lnSpc>
                <a:spcPct val="150000"/>
              </a:lnSpc>
            </a:pPr>
            <a:endParaRPr lang="en-GB" sz="2000" b="1" dirty="0"/>
          </a:p>
          <a:p>
            <a:pPr>
              <a:lnSpc>
                <a:spcPct val="150000"/>
              </a:lnSpc>
            </a:pPr>
            <a:r>
              <a:rPr lang="en-GB" sz="2000" b="1" dirty="0" smtClean="0"/>
              <a:t>The Patriarchate of Romania 			(18,000; +233%) </a:t>
            </a:r>
          </a:p>
          <a:p>
            <a:pPr>
              <a:lnSpc>
                <a:spcPct val="150000"/>
              </a:lnSpc>
            </a:pPr>
            <a:r>
              <a:rPr lang="en-GB" sz="2000" b="1" dirty="0" smtClean="0"/>
              <a:t>The Russian Orthodox Church Outside Russia 	(15,000; +27%) </a:t>
            </a:r>
          </a:p>
          <a:p>
            <a:pPr>
              <a:lnSpc>
                <a:spcPct val="150000"/>
              </a:lnSpc>
            </a:pPr>
            <a:r>
              <a:rPr lang="en-GB" sz="2000" b="1" dirty="0" smtClean="0"/>
              <a:t>The Armenian Orthodox Church 			(16,000; + 44%)</a:t>
            </a:r>
          </a:p>
          <a:p>
            <a:pPr>
              <a:lnSpc>
                <a:spcPct val="150000"/>
              </a:lnSpc>
            </a:pPr>
            <a:r>
              <a:rPr lang="en-GB" sz="2000" b="1" dirty="0" smtClean="0"/>
              <a:t>The Redeemed Christian Church of God 		(62,000; +64%) </a:t>
            </a:r>
          </a:p>
          <a:p>
            <a:pPr>
              <a:lnSpc>
                <a:spcPct val="150000"/>
              </a:lnSpc>
            </a:pPr>
            <a:r>
              <a:rPr lang="en-GB" sz="2000" b="1" dirty="0" smtClean="0"/>
              <a:t>Smaller African and Caribbean Churches 		(20,000; +19%) </a:t>
            </a:r>
          </a:p>
          <a:p>
            <a:pPr>
              <a:lnSpc>
                <a:spcPct val="150000"/>
              </a:lnSpc>
            </a:pPr>
            <a:r>
              <a:rPr lang="en-GB" sz="2000" b="1" dirty="0" smtClean="0"/>
              <a:t>Other smaller Pentecostal Churches 		(26,000; +27%) </a:t>
            </a:r>
          </a:p>
          <a:p>
            <a:pPr>
              <a:lnSpc>
                <a:spcPct val="150000"/>
              </a:lnSpc>
            </a:pPr>
            <a:r>
              <a:rPr lang="en-GB" sz="2000" b="1" dirty="0" smtClean="0"/>
              <a:t>The Seventh-Day Adventists 			(28,000; +21%)  </a:t>
            </a:r>
          </a:p>
          <a:p>
            <a:pPr>
              <a:lnSpc>
                <a:spcPct val="150000"/>
              </a:lnSpc>
            </a:pPr>
            <a:r>
              <a:rPr lang="en-GB" sz="2000" b="1" dirty="0" smtClean="0"/>
              <a:t>Lutheran Churches in total 			(27,000; +24%)</a:t>
            </a:r>
            <a:endParaRPr lang="en-GB" sz="2000" b="1" dirty="0"/>
          </a:p>
        </p:txBody>
      </p:sp>
    </p:spTree>
    <p:extLst>
      <p:ext uri="{BB962C8B-B14F-4D97-AF65-F5344CB8AC3E}">
        <p14:creationId xmlns:p14="http://schemas.microsoft.com/office/powerpoint/2010/main" val="4074637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332656"/>
            <a:ext cx="8640960" cy="486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 smtClean="0"/>
              <a:t>Greatest decline 2008-2013</a:t>
            </a:r>
          </a:p>
          <a:p>
            <a:endParaRPr lang="en-GB" sz="2000" b="1" dirty="0"/>
          </a:p>
          <a:p>
            <a:pPr>
              <a:lnSpc>
                <a:spcPct val="150000"/>
              </a:lnSpc>
            </a:pPr>
            <a:r>
              <a:rPr lang="en-GB" sz="2000" b="1" dirty="0" smtClean="0"/>
              <a:t>The Church in Wales 			(66,000; -17%) </a:t>
            </a:r>
          </a:p>
          <a:p>
            <a:pPr>
              <a:lnSpc>
                <a:spcPct val="150000"/>
              </a:lnSpc>
            </a:pPr>
            <a:r>
              <a:rPr lang="en-GB" sz="2000" b="1" dirty="0" smtClean="0"/>
              <a:t>The Scottish Episcopal Church 		(38,000; -16%) </a:t>
            </a:r>
          </a:p>
          <a:p>
            <a:pPr>
              <a:lnSpc>
                <a:spcPct val="150000"/>
              </a:lnSpc>
            </a:pPr>
            <a:r>
              <a:rPr lang="en-GB" sz="2000" b="1" dirty="0" smtClean="0"/>
              <a:t>The Baptist Union of Wales 		(15,000; -16%) </a:t>
            </a:r>
          </a:p>
          <a:p>
            <a:pPr>
              <a:lnSpc>
                <a:spcPct val="150000"/>
              </a:lnSpc>
            </a:pPr>
            <a:r>
              <a:rPr lang="en-GB" sz="2000" b="1" dirty="0" smtClean="0"/>
              <a:t>The Roman Catholic Church in Scotland 	(186,000; -18%) </a:t>
            </a:r>
          </a:p>
          <a:p>
            <a:pPr>
              <a:lnSpc>
                <a:spcPct val="150000"/>
              </a:lnSpc>
            </a:pPr>
            <a:r>
              <a:rPr lang="en-GB" sz="2000" b="1" dirty="0" smtClean="0"/>
              <a:t>The Roman Catholic Church in N Ireland 	(478,000; -20%) </a:t>
            </a:r>
          </a:p>
          <a:p>
            <a:pPr>
              <a:lnSpc>
                <a:spcPct val="150000"/>
              </a:lnSpc>
            </a:pPr>
            <a:r>
              <a:rPr lang="en-GB" sz="2000" b="1" dirty="0" smtClean="0"/>
              <a:t>The Union of Welsh Independents 		(30,000; -23%) </a:t>
            </a:r>
          </a:p>
          <a:p>
            <a:pPr>
              <a:lnSpc>
                <a:spcPct val="150000"/>
              </a:lnSpc>
            </a:pPr>
            <a:r>
              <a:rPr lang="en-GB" sz="2000" b="1" dirty="0" smtClean="0"/>
              <a:t>The Methodist Church of Great Britain 	(252,000; -15%) </a:t>
            </a:r>
          </a:p>
          <a:p>
            <a:pPr>
              <a:lnSpc>
                <a:spcPct val="150000"/>
              </a:lnSpc>
            </a:pPr>
            <a:r>
              <a:rPr lang="en-GB" sz="2000" b="1" dirty="0" smtClean="0"/>
              <a:t>The Presbyterian Church of Wales 		(29,000; -18%) </a:t>
            </a:r>
          </a:p>
          <a:p>
            <a:pPr>
              <a:lnSpc>
                <a:spcPct val="150000"/>
              </a:lnSpc>
            </a:pPr>
            <a:r>
              <a:rPr lang="en-GB" sz="2000" b="1" dirty="0" smtClean="0"/>
              <a:t>The Church of Scotland 			(475,000; -29%) </a:t>
            </a:r>
            <a:endParaRPr lang="en-GB" sz="2000" b="1" dirty="0"/>
          </a:p>
        </p:txBody>
      </p:sp>
    </p:spTree>
    <p:extLst>
      <p:ext uri="{BB962C8B-B14F-4D97-AF65-F5344CB8AC3E}">
        <p14:creationId xmlns:p14="http://schemas.microsoft.com/office/powerpoint/2010/main" val="521549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332656"/>
            <a:ext cx="8568952" cy="6986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eriod"/>
            </a:pPr>
            <a:r>
              <a:rPr lang="en-GB" sz="3200" b="1" dirty="0" smtClean="0"/>
              <a:t>The </a:t>
            </a:r>
            <a:r>
              <a:rPr lang="en-GB" sz="3200" b="1" dirty="0"/>
              <a:t>widely reported decline in Christianity, is actually a decline in nominalism</a:t>
            </a:r>
            <a:r>
              <a:rPr lang="en-GB" sz="3200" b="1" dirty="0" smtClean="0"/>
              <a:t>.</a:t>
            </a:r>
          </a:p>
          <a:p>
            <a:pPr marL="514350" indent="-514350">
              <a:buAutoNum type="arabicPeriod"/>
            </a:pPr>
            <a:endParaRPr lang="en-GB" sz="3200" b="1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2400" dirty="0"/>
              <a:t>Only 50% of clergy from declining churches agreed it was “very important to encourage non-Christians to become Christians”, compared to 100% of clergy from growing churches.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2400" dirty="0"/>
              <a:t>71% of clergy from growing churches read the Bible daily compared with 19% from declining churches.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2400" dirty="0"/>
              <a:t>46% of people attending growing churches read the Bible once a week compared with 26% from declining churches.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2400" dirty="0"/>
              <a:t>93% of clergy and 83% of worshippers from growing churches agreed with the statement “Jesus rose from the dead with a real flesh-and-blood body leaving behind an empty tomb”. This compared with 67% of worshippers and 56% of clergy from declining churches.</a:t>
            </a:r>
          </a:p>
          <a:p>
            <a:endParaRPr lang="en-GB" sz="3200" b="1" dirty="0" smtClean="0"/>
          </a:p>
          <a:p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2121069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332656"/>
            <a:ext cx="856895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eriod"/>
            </a:pPr>
            <a:r>
              <a:rPr lang="en-GB" sz="2400" b="1" dirty="0" smtClean="0"/>
              <a:t>The </a:t>
            </a:r>
            <a:r>
              <a:rPr lang="en-GB" sz="2400" b="1" dirty="0"/>
              <a:t>widely reported decline in Christianity, is actually a decline in nominalism</a:t>
            </a:r>
            <a:r>
              <a:rPr lang="en-GB" sz="2400" b="1" dirty="0" smtClean="0"/>
              <a:t>.</a:t>
            </a:r>
          </a:p>
          <a:p>
            <a:pPr marL="457200" indent="-457200">
              <a:buFont typeface="+mj-lt"/>
              <a:buAutoNum type="arabicPeriod"/>
            </a:pPr>
            <a:endParaRPr lang="en-GB" sz="2400" b="1" dirty="0" smtClean="0"/>
          </a:p>
          <a:p>
            <a:pPr marL="514350" indent="-514350">
              <a:buAutoNum type="arabicPeriod"/>
            </a:pPr>
            <a:r>
              <a:rPr lang="en-GB" sz="3200" b="1" dirty="0"/>
              <a:t>The British situation is unique, neither American nor European.</a:t>
            </a:r>
            <a:endParaRPr lang="en-GB" sz="3200" b="1" dirty="0" smtClean="0"/>
          </a:p>
          <a:p>
            <a:pPr marL="514350" indent="-514350">
              <a:buAutoNum type="arabicPeriod"/>
            </a:pP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1853284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332656"/>
            <a:ext cx="8568952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eriod"/>
            </a:pPr>
            <a:r>
              <a:rPr lang="en-GB" sz="2400" b="1" dirty="0" smtClean="0"/>
              <a:t>The </a:t>
            </a:r>
            <a:r>
              <a:rPr lang="en-GB" sz="2400" b="1" dirty="0"/>
              <a:t>widely reported decline in Christianity, is actually a decline in nominalism</a:t>
            </a:r>
            <a:r>
              <a:rPr lang="en-GB" sz="2400" b="1" dirty="0" smtClean="0"/>
              <a:t>.</a:t>
            </a:r>
          </a:p>
          <a:p>
            <a:pPr marL="514350" indent="-514350">
              <a:buAutoNum type="arabicPeriod"/>
            </a:pPr>
            <a:r>
              <a:rPr lang="en-GB" sz="2400" b="1" dirty="0"/>
              <a:t>The British situation is unique, neither American nor European</a:t>
            </a:r>
            <a:r>
              <a:rPr lang="en-GB" sz="2400" b="1" dirty="0" smtClean="0"/>
              <a:t>.</a:t>
            </a:r>
          </a:p>
          <a:p>
            <a:pPr marL="514350" indent="-514350">
              <a:buAutoNum type="arabicPeriod"/>
            </a:pPr>
            <a:endParaRPr lang="en-GB" sz="2400" b="1" dirty="0"/>
          </a:p>
          <a:p>
            <a:pPr marL="514350" indent="-514350">
              <a:buFontTx/>
              <a:buAutoNum type="arabicPeriod"/>
            </a:pPr>
            <a:r>
              <a:rPr lang="en-GB" sz="3200" b="1" dirty="0" smtClean="0"/>
              <a:t>The </a:t>
            </a:r>
            <a:r>
              <a:rPr lang="en-GB" sz="3200" b="1" dirty="0"/>
              <a:t>rapid growth in secularism is accompanied by a rapid growth in ‘spirituality’.</a:t>
            </a:r>
            <a:endParaRPr lang="en-GB" sz="3200" dirty="0"/>
          </a:p>
          <a:p>
            <a:endParaRPr lang="en-GB" sz="2400" b="1" dirty="0" smtClean="0"/>
          </a:p>
          <a:p>
            <a:pPr marL="514350" indent="-514350">
              <a:buAutoNum type="arabicPeriod"/>
            </a:pP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2580461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332656"/>
            <a:ext cx="8568952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eriod"/>
            </a:pPr>
            <a:r>
              <a:rPr lang="en-GB" sz="2400" b="1" dirty="0" smtClean="0"/>
              <a:t>The </a:t>
            </a:r>
            <a:r>
              <a:rPr lang="en-GB" sz="2400" b="1" dirty="0"/>
              <a:t>widely reported decline in Christianity, is actually a decline in nominalism</a:t>
            </a:r>
            <a:r>
              <a:rPr lang="en-GB" sz="2400" b="1" dirty="0" smtClean="0"/>
              <a:t>.</a:t>
            </a:r>
          </a:p>
          <a:p>
            <a:pPr marL="514350" indent="-514350">
              <a:buAutoNum type="arabicPeriod"/>
            </a:pPr>
            <a:r>
              <a:rPr lang="en-GB" sz="2400" b="1" dirty="0"/>
              <a:t>The British situation is unique, neither American nor European</a:t>
            </a:r>
            <a:r>
              <a:rPr lang="en-GB" sz="2400" b="1" dirty="0" smtClean="0"/>
              <a:t>.</a:t>
            </a:r>
            <a:endParaRPr lang="en-GB" sz="2400" b="1" dirty="0"/>
          </a:p>
          <a:p>
            <a:pPr marL="514350" indent="-514350">
              <a:buFontTx/>
              <a:buAutoNum type="arabicPeriod"/>
            </a:pPr>
            <a:r>
              <a:rPr lang="en-GB" sz="2400" b="1" dirty="0" smtClean="0"/>
              <a:t>The </a:t>
            </a:r>
            <a:r>
              <a:rPr lang="en-GB" sz="2400" b="1" dirty="0"/>
              <a:t>rapid growth in secularism is accompanied by a rapid growth in ‘spirituality</a:t>
            </a:r>
            <a:r>
              <a:rPr lang="en-GB" sz="2400" b="1" dirty="0" smtClean="0"/>
              <a:t>’.</a:t>
            </a:r>
          </a:p>
          <a:p>
            <a:pPr marL="514350" indent="-514350">
              <a:buFontTx/>
              <a:buAutoNum type="arabicPeriod"/>
            </a:pPr>
            <a:endParaRPr lang="en-GB" sz="2400" b="1" dirty="0"/>
          </a:p>
          <a:p>
            <a:pPr marL="514350" indent="-514350">
              <a:buFontTx/>
              <a:buAutoNum type="arabicPeriod"/>
            </a:pPr>
            <a:r>
              <a:rPr lang="en-GB" sz="3600" b="1" dirty="0"/>
              <a:t>The place of privacy and the place of community.</a:t>
            </a:r>
            <a:endParaRPr lang="en-GB" sz="3600" dirty="0"/>
          </a:p>
          <a:p>
            <a:endParaRPr lang="en-GB" sz="2400" b="1" dirty="0" smtClean="0"/>
          </a:p>
          <a:p>
            <a:pPr marL="514350" indent="-514350">
              <a:buAutoNum type="arabicPeriod"/>
            </a:pP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4143785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404664"/>
            <a:ext cx="84969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GB" sz="3600" b="1" dirty="0" smtClean="0"/>
              <a:t>Build </a:t>
            </a:r>
            <a:r>
              <a:rPr lang="en-GB" sz="3600" b="1" dirty="0"/>
              <a:t>multi-cultural churches.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25415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404664"/>
            <a:ext cx="849694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GB" sz="2400" b="1" dirty="0" smtClean="0"/>
              <a:t>Build </a:t>
            </a:r>
            <a:r>
              <a:rPr lang="en-GB" sz="2400" b="1" dirty="0"/>
              <a:t>multi-cultural churches</a:t>
            </a:r>
            <a:r>
              <a:rPr lang="en-GB" sz="2400" b="1" dirty="0" smtClean="0"/>
              <a:t>.</a:t>
            </a:r>
          </a:p>
          <a:p>
            <a:pPr marL="342900" indent="-342900">
              <a:buFont typeface="+mj-lt"/>
              <a:buAutoNum type="arabicPeriod"/>
            </a:pPr>
            <a:endParaRPr lang="en-GB" sz="2400" b="1" dirty="0"/>
          </a:p>
          <a:p>
            <a:pPr marL="342900" indent="-342900">
              <a:buFont typeface="+mj-lt"/>
              <a:buAutoNum type="arabicPeriod"/>
            </a:pPr>
            <a:r>
              <a:rPr lang="en-GB" sz="3600" b="1" dirty="0"/>
              <a:t>Think strategically.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302697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404664"/>
            <a:ext cx="849694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GB" sz="2400" b="1" dirty="0" smtClean="0"/>
              <a:t>Build </a:t>
            </a:r>
            <a:r>
              <a:rPr lang="en-GB" sz="2400" b="1" dirty="0"/>
              <a:t>multi-cultural churches</a:t>
            </a:r>
            <a:r>
              <a:rPr lang="en-GB" sz="2400" b="1" dirty="0" smtClean="0"/>
              <a:t>.</a:t>
            </a:r>
            <a:endParaRPr lang="en-GB" sz="2400" b="1" dirty="0"/>
          </a:p>
          <a:p>
            <a:pPr marL="342900" indent="-342900">
              <a:buFont typeface="+mj-lt"/>
              <a:buAutoNum type="arabicPeriod"/>
            </a:pPr>
            <a:r>
              <a:rPr lang="en-GB" sz="2400" b="1" dirty="0"/>
              <a:t>Think strategically</a:t>
            </a:r>
            <a:r>
              <a:rPr lang="en-GB" sz="2400" b="1" dirty="0" smtClean="0"/>
              <a:t>.</a:t>
            </a:r>
          </a:p>
          <a:p>
            <a:pPr marL="342900" indent="-342900">
              <a:buFont typeface="+mj-lt"/>
              <a:buAutoNum type="arabicPeriod"/>
            </a:pPr>
            <a:endParaRPr lang="en-GB" sz="2400" b="1" dirty="0"/>
          </a:p>
          <a:p>
            <a:pPr marL="342900" indent="-342900">
              <a:buFont typeface="+mj-lt"/>
              <a:buAutoNum type="arabicPeriod"/>
            </a:pPr>
            <a:r>
              <a:rPr lang="en-GB" sz="3600" b="1" dirty="0"/>
              <a:t>Consider bi-vocational ministry.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3022510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404664"/>
            <a:ext cx="8496944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GB" sz="2400" b="1" dirty="0" smtClean="0"/>
              <a:t>Build </a:t>
            </a:r>
            <a:r>
              <a:rPr lang="en-GB" sz="2400" b="1" dirty="0"/>
              <a:t>multi-cultural churches</a:t>
            </a:r>
            <a:r>
              <a:rPr lang="en-GB" sz="2400" b="1" dirty="0" smtClean="0"/>
              <a:t>.</a:t>
            </a:r>
            <a:endParaRPr lang="en-GB" sz="2400" b="1" dirty="0"/>
          </a:p>
          <a:p>
            <a:pPr marL="342900" indent="-342900">
              <a:buFont typeface="+mj-lt"/>
              <a:buAutoNum type="arabicPeriod"/>
            </a:pPr>
            <a:r>
              <a:rPr lang="en-GB" sz="2400" b="1" dirty="0"/>
              <a:t>Think strategically</a:t>
            </a:r>
            <a:r>
              <a:rPr lang="en-GB" sz="2400" b="1" dirty="0" smtClean="0"/>
              <a:t>.</a:t>
            </a:r>
            <a:endParaRPr lang="en-GB" sz="2400" b="1" dirty="0"/>
          </a:p>
          <a:p>
            <a:pPr marL="342900" indent="-342900">
              <a:buFont typeface="+mj-lt"/>
              <a:buAutoNum type="arabicPeriod"/>
            </a:pPr>
            <a:r>
              <a:rPr lang="en-GB" sz="2400" b="1" dirty="0"/>
              <a:t>Consider bi-vocational ministry</a:t>
            </a:r>
            <a:r>
              <a:rPr lang="en-GB" sz="2400" b="1" dirty="0" smtClean="0"/>
              <a:t>.</a:t>
            </a:r>
          </a:p>
          <a:p>
            <a:pPr marL="342900" indent="-342900">
              <a:buFont typeface="+mj-lt"/>
              <a:buAutoNum type="arabicPeriod"/>
            </a:pPr>
            <a:endParaRPr lang="en-GB" sz="2400" b="1" dirty="0"/>
          </a:p>
          <a:p>
            <a:pPr marL="342900" indent="-342900">
              <a:buFont typeface="+mj-lt"/>
              <a:buAutoNum type="arabicPeriod"/>
            </a:pPr>
            <a:r>
              <a:rPr lang="en-GB" sz="3600" b="1" dirty="0"/>
              <a:t>Revitalise where appropriate.</a:t>
            </a:r>
            <a:endParaRPr lang="en-GB" sz="3600" dirty="0"/>
          </a:p>
          <a:p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671957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71864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2309</TotalTime>
  <Words>529</Words>
  <Application>Microsoft Office PowerPoint</Application>
  <PresentationFormat>On-screen Show (4:3)</PresentationFormat>
  <Paragraphs>182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Paterson</dc:creator>
  <cp:lastModifiedBy>Andy Paterson</cp:lastModifiedBy>
  <cp:revision>21</cp:revision>
  <cp:lastPrinted>2016-05-30T08:22:30Z</cp:lastPrinted>
  <dcterms:created xsi:type="dcterms:W3CDTF">2015-06-16T11:15:01Z</dcterms:created>
  <dcterms:modified xsi:type="dcterms:W3CDTF">2017-01-28T22:13:34Z</dcterms:modified>
</cp:coreProperties>
</file>